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</p:sldIdLst>
  <p:sldSz cx="14630400" cy="8229600"/>
  <p:notesSz cx="8229600" cy="14630400"/>
  <p:embeddedFontLst>
    <p:embeddedFont>
      <p:font typeface="Montserrat Medium" panose="00000600000000000000" pitchFamily="2" charset="0"/>
      <p:regular r:id="rId1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97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3576902"/>
            <a:ext cx="572845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BoredOnBoard (</a:t>
            </a:r>
            <a:r>
              <a:rPr lang="en-US" sz="4450" b="1" dirty="0" err="1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BoB</a:t>
            </a: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)</a:t>
            </a:r>
          </a:p>
          <a:p>
            <a:pPr marL="0" indent="0" algn="l">
              <a:lnSpc>
                <a:spcPts val="5600"/>
              </a:lnSpc>
              <a:buNone/>
            </a:pPr>
            <a:r>
              <a:rPr lang="en-US" sz="28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</a:rPr>
              <a:t>Une application par Sunshine Adventures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49260" y="5686803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Transformer l'ennui en vol en engagement numérique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9260" y="6270090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Dario Mangano, CEO &amp; CTO, Solo Founder</a:t>
            </a:r>
            <a:endParaRPr lang="en-US" sz="1650" dirty="0"/>
          </a:p>
        </p:txBody>
      </p:sp>
      <p:pic>
        <p:nvPicPr>
          <p:cNvPr id="8" name="Picture 7" descr="A logo for a company&#10;&#10;AI-generated content may be incorrect.">
            <a:extLst>
              <a:ext uri="{FF2B5EF4-FFF2-40B4-BE49-F238E27FC236}">
                <a16:creationId xmlns:a16="http://schemas.microsoft.com/office/drawing/2014/main" id="{FC49D053-2F1B-DC19-7E35-3CCA3656A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399" y="505326"/>
            <a:ext cx="1913021" cy="19130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571" y="294323"/>
            <a:ext cx="4538901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Construire l'équipe pour l'échelle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374571" y="865227"/>
            <a:ext cx="13881259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Actuel:</a:t>
            </a: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Fondateur solo + pile de développement IA.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4571" y="1844635"/>
            <a:ext cx="4283154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3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Utilisation des fonds (pour recruter des talents clés):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374571" y="2219206"/>
            <a:ext cx="13881259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 Développeur Frontend (Ionic/Angular)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74571" y="2529403"/>
            <a:ext cx="13881259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 Développeur Backend (NestJS/Firebase)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74571" y="2852301"/>
            <a:ext cx="13881259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 Designer UX/UI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74571" y="3175198"/>
            <a:ext cx="13881259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 Ingénieur QA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74571" y="3498096"/>
            <a:ext cx="13881259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 Responsable Ventes &amp; Marketing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74571" y="3833693"/>
            <a:ext cx="13881259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 Support Opérationnel / Customer Success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74571" y="4468178"/>
            <a:ext cx="13881259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24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Budget:</a:t>
            </a:r>
            <a:r>
              <a:rPr lang="en-US" sz="2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916k CHF/an pour une équipe d'exécution complète, incluant les salaires, </a:t>
            </a:r>
          </a:p>
          <a:p>
            <a:pPr marL="0" indent="0" algn="l">
              <a:lnSpc>
                <a:spcPts val="1300"/>
              </a:lnSpc>
              <a:buNone/>
            </a:pPr>
            <a:endParaRPr lang="en-US" sz="2400" dirty="0">
              <a:solidFill>
                <a:srgbClr val="F4CAB8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  <a:p>
            <a:pPr marL="0" indent="0" algn="l">
              <a:lnSpc>
                <a:spcPts val="1300"/>
              </a:lnSpc>
              <a:buNone/>
            </a:pPr>
            <a:r>
              <a:rPr lang="en-US" sz="2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les charges sociales, les frais de fonctionnement.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1159193" y="10864096"/>
            <a:ext cx="107037" cy="107037"/>
          </a:xfrm>
          <a:prstGeom prst="roundRect">
            <a:avLst>
              <a:gd name="adj" fmla="val 17086"/>
            </a:avLst>
          </a:prstGeom>
          <a:solidFill>
            <a:srgbClr val="8A2900"/>
          </a:solidFill>
          <a:ln/>
        </p:spPr>
      </p:sp>
      <p:sp>
        <p:nvSpPr>
          <p:cNvPr id="14" name="Text 11"/>
          <p:cNvSpPr/>
          <p:nvPr/>
        </p:nvSpPr>
        <p:spPr>
          <a:xfrm>
            <a:off x="1327190" y="10864096"/>
            <a:ext cx="1233845" cy="107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Développeur Frontend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3117652" y="10864096"/>
            <a:ext cx="107037" cy="107037"/>
          </a:xfrm>
          <a:prstGeom prst="roundRect">
            <a:avLst>
              <a:gd name="adj" fmla="val 17086"/>
            </a:avLst>
          </a:prstGeom>
          <a:solidFill>
            <a:srgbClr val="C43A00"/>
          </a:solidFill>
          <a:ln/>
        </p:spPr>
      </p:sp>
      <p:sp>
        <p:nvSpPr>
          <p:cNvPr id="16" name="Text 13"/>
          <p:cNvSpPr/>
          <p:nvPr/>
        </p:nvSpPr>
        <p:spPr>
          <a:xfrm>
            <a:off x="3285649" y="10864096"/>
            <a:ext cx="1210032" cy="107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Développeur Backend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644396" y="10864096"/>
            <a:ext cx="107037" cy="107037"/>
          </a:xfrm>
          <a:prstGeom prst="roundRect">
            <a:avLst>
              <a:gd name="adj" fmla="val 17086"/>
            </a:avLst>
          </a:prstGeom>
          <a:solidFill>
            <a:srgbClr val="FD4B00"/>
          </a:solidFill>
          <a:ln/>
        </p:spPr>
      </p:sp>
      <p:sp>
        <p:nvSpPr>
          <p:cNvPr id="18" name="Text 15"/>
          <p:cNvSpPr/>
          <p:nvPr/>
        </p:nvSpPr>
        <p:spPr>
          <a:xfrm>
            <a:off x="5812393" y="10864096"/>
            <a:ext cx="834390" cy="107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Designer UX/UI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8037909" y="10864096"/>
            <a:ext cx="107037" cy="107037"/>
          </a:xfrm>
          <a:prstGeom prst="roundRect">
            <a:avLst>
              <a:gd name="adj" fmla="val 17086"/>
            </a:avLst>
          </a:prstGeom>
          <a:solidFill>
            <a:srgbClr val="FF7338"/>
          </a:solidFill>
          <a:ln/>
        </p:spPr>
      </p:sp>
      <p:sp>
        <p:nvSpPr>
          <p:cNvPr id="20" name="Text 17"/>
          <p:cNvSpPr/>
          <p:nvPr/>
        </p:nvSpPr>
        <p:spPr>
          <a:xfrm>
            <a:off x="8205907" y="10864096"/>
            <a:ext cx="725329" cy="107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Ingénieur QA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0209848" y="10864096"/>
            <a:ext cx="107037" cy="107037"/>
          </a:xfrm>
          <a:prstGeom prst="roundRect">
            <a:avLst>
              <a:gd name="adj" fmla="val 17086"/>
            </a:avLst>
          </a:prstGeom>
          <a:solidFill>
            <a:srgbClr val="FF9C72"/>
          </a:solidFill>
          <a:ln/>
        </p:spPr>
      </p:sp>
      <p:sp>
        <p:nvSpPr>
          <p:cNvPr id="22" name="Text 19"/>
          <p:cNvSpPr/>
          <p:nvPr/>
        </p:nvSpPr>
        <p:spPr>
          <a:xfrm>
            <a:off x="10377845" y="10864096"/>
            <a:ext cx="1059418" cy="107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Ventes &amp; Marketing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12069247" y="10864096"/>
            <a:ext cx="107037" cy="107037"/>
          </a:xfrm>
          <a:prstGeom prst="roundRect">
            <a:avLst>
              <a:gd name="adj" fmla="val 17086"/>
            </a:avLst>
          </a:prstGeom>
          <a:solidFill>
            <a:srgbClr val="FFC4AC"/>
          </a:solidFill>
          <a:ln/>
        </p:spPr>
      </p:sp>
      <p:sp>
        <p:nvSpPr>
          <p:cNvPr id="24" name="Text 21"/>
          <p:cNvSpPr/>
          <p:nvPr/>
        </p:nvSpPr>
        <p:spPr>
          <a:xfrm>
            <a:off x="12237244" y="10864096"/>
            <a:ext cx="1185267" cy="107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Support Opérationnel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571" y="294323"/>
            <a:ext cx="797111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Un investissement stratégique pour une croissance rapide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374571" y="1032986"/>
            <a:ext cx="1712714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Levée de fonds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374571" y="1379498"/>
            <a:ext cx="6810137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2M CHF (Tour de pré-amorçage)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374571" y="1810147"/>
            <a:ext cx="1803083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Autonomie financière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374571" y="2156658"/>
            <a:ext cx="6810137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18 mois de financement opérationnel</a:t>
            </a:r>
            <a:endParaRPr lang="en-US" sz="12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712" y="906621"/>
            <a:ext cx="6810137" cy="681013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374571" y="2813080"/>
            <a:ext cx="1780342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Répartition des fonds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835116" y="3883332"/>
            <a:ext cx="1316593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50%</a:t>
            </a:r>
            <a:endParaRPr lang="en-US" sz="21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93" y="3214320"/>
            <a:ext cx="1605677" cy="160567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11968" y="4953704"/>
            <a:ext cx="2163008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Embauche de l'équipe complète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374571" y="5196235"/>
            <a:ext cx="6873716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6 rôles clés pour développer l'entreprise</a:t>
            </a:r>
            <a:endParaRPr lang="en-US" sz="800" dirty="0"/>
          </a:p>
        </p:txBody>
      </p:sp>
      <p:sp>
        <p:nvSpPr>
          <p:cNvPr id="13" name="Text 9"/>
          <p:cNvSpPr/>
          <p:nvPr/>
        </p:nvSpPr>
        <p:spPr>
          <a:xfrm>
            <a:off x="5375788" y="3883332"/>
            <a:ext cx="1316593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20%</a:t>
            </a:r>
            <a:endParaRPr lang="en-US" sz="21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365" y="3214320"/>
            <a:ext cx="1605677" cy="160567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720825" y="4953704"/>
            <a:ext cx="2626876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Croissance et maintenance du produit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5064097" y="5196235"/>
            <a:ext cx="6873835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R&amp;D, optimisation</a:t>
            </a:r>
            <a:endParaRPr lang="en-US" sz="800" dirty="0"/>
          </a:p>
        </p:txBody>
      </p:sp>
      <p:sp>
        <p:nvSpPr>
          <p:cNvPr id="17" name="Text 12"/>
          <p:cNvSpPr/>
          <p:nvPr/>
        </p:nvSpPr>
        <p:spPr>
          <a:xfrm>
            <a:off x="835116" y="6330662"/>
            <a:ext cx="1316593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20%</a:t>
            </a:r>
            <a:endParaRPr lang="en-US" sz="21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93" y="5661650"/>
            <a:ext cx="1605677" cy="160567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11385" y="7401034"/>
            <a:ext cx="1964293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Intégration B2B + marketing</a:t>
            </a:r>
            <a:endParaRPr lang="en-US" sz="1100" dirty="0"/>
          </a:p>
        </p:txBody>
      </p:sp>
      <p:sp>
        <p:nvSpPr>
          <p:cNvPr id="20" name="Text 14"/>
          <p:cNvSpPr/>
          <p:nvPr/>
        </p:nvSpPr>
        <p:spPr>
          <a:xfrm>
            <a:off x="374571" y="7643564"/>
            <a:ext cx="6873716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Acquisition de partenaires, campagnes</a:t>
            </a:r>
            <a:endParaRPr lang="en-US" sz="800" dirty="0"/>
          </a:p>
        </p:txBody>
      </p:sp>
      <p:sp>
        <p:nvSpPr>
          <p:cNvPr id="21" name="Text 15"/>
          <p:cNvSpPr/>
          <p:nvPr/>
        </p:nvSpPr>
        <p:spPr>
          <a:xfrm>
            <a:off x="5375788" y="6330662"/>
            <a:ext cx="1316593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10%</a:t>
            </a:r>
            <a:endParaRPr lang="en-US" sz="210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365" y="5661650"/>
            <a:ext cx="1605677" cy="160567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4675343" y="7401034"/>
            <a:ext cx="2717721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Juridique, conformité, opérations cloud</a:t>
            </a:r>
            <a:endParaRPr lang="en-US" sz="1100" dirty="0"/>
          </a:p>
        </p:txBody>
      </p:sp>
      <p:sp>
        <p:nvSpPr>
          <p:cNvPr id="24" name="Text 17"/>
          <p:cNvSpPr/>
          <p:nvPr/>
        </p:nvSpPr>
        <p:spPr>
          <a:xfrm>
            <a:off x="5064097" y="7643564"/>
            <a:ext cx="6873835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Frais administratifs, infrastructure</a:t>
            </a:r>
            <a:endParaRPr lang="en-US" sz="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269" y="658892"/>
            <a:ext cx="7881461" cy="1202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Devenir la norme mondiale de l'engagement en vol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31269" y="2131933"/>
            <a:ext cx="2886194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Cibles de sortie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631269" y="3033713"/>
            <a:ext cx="3850481" cy="2337673"/>
          </a:xfrm>
          <a:prstGeom prst="roundRect">
            <a:avLst>
              <a:gd name="adj" fmla="val 4694"/>
            </a:avLst>
          </a:prstGeom>
          <a:solidFill>
            <a:srgbClr val="5C2438"/>
          </a:solidFill>
          <a:ln/>
        </p:spPr>
      </p:sp>
      <p:sp>
        <p:nvSpPr>
          <p:cNvPr id="6" name="Shape 3"/>
          <p:cNvSpPr/>
          <p:nvPr/>
        </p:nvSpPr>
        <p:spPr>
          <a:xfrm>
            <a:off x="631269" y="3010853"/>
            <a:ext cx="3850481" cy="91440"/>
          </a:xfrm>
          <a:prstGeom prst="roundRect">
            <a:avLst>
              <a:gd name="adj" fmla="val 29591"/>
            </a:avLst>
          </a:prstGeom>
          <a:solidFill>
            <a:srgbClr val="FFB393"/>
          </a:solidFill>
          <a:ln/>
        </p:spPr>
      </p:sp>
      <p:sp>
        <p:nvSpPr>
          <p:cNvPr id="7" name="Shape 4"/>
          <p:cNvSpPr/>
          <p:nvPr/>
        </p:nvSpPr>
        <p:spPr>
          <a:xfrm>
            <a:off x="2285940" y="2763203"/>
            <a:ext cx="541139" cy="541139"/>
          </a:xfrm>
          <a:prstGeom prst="roundRect">
            <a:avLst>
              <a:gd name="adj" fmla="val 168977"/>
            </a:avLst>
          </a:prstGeom>
          <a:solidFill>
            <a:srgbClr val="FFB39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223" y="2898457"/>
            <a:ext cx="216456" cy="2705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34509" y="3484602"/>
            <a:ext cx="3444002" cy="601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Acquéreurs de technologies aéronautiques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34509" y="4194096"/>
            <a:ext cx="3444002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(ex. Thales, Panasonic Avionics)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834509" y="4590931"/>
            <a:ext cx="3444002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Intégration dans des écosystèmes IFE existants ou futurs.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4662130" y="3033713"/>
            <a:ext cx="3850600" cy="2337673"/>
          </a:xfrm>
          <a:prstGeom prst="roundRect">
            <a:avLst>
              <a:gd name="adj" fmla="val 4694"/>
            </a:avLst>
          </a:prstGeom>
          <a:solidFill>
            <a:srgbClr val="5C2438"/>
          </a:solidFill>
          <a:ln/>
        </p:spPr>
      </p:sp>
      <p:sp>
        <p:nvSpPr>
          <p:cNvPr id="13" name="Shape 9"/>
          <p:cNvSpPr/>
          <p:nvPr/>
        </p:nvSpPr>
        <p:spPr>
          <a:xfrm>
            <a:off x="4662130" y="3010853"/>
            <a:ext cx="3850600" cy="91440"/>
          </a:xfrm>
          <a:prstGeom prst="roundRect">
            <a:avLst>
              <a:gd name="adj" fmla="val 29591"/>
            </a:avLst>
          </a:prstGeom>
          <a:solidFill>
            <a:srgbClr val="FFB393"/>
          </a:solidFill>
          <a:ln/>
        </p:spPr>
      </p:sp>
      <p:sp>
        <p:nvSpPr>
          <p:cNvPr id="14" name="Shape 10"/>
          <p:cNvSpPr/>
          <p:nvPr/>
        </p:nvSpPr>
        <p:spPr>
          <a:xfrm>
            <a:off x="6316801" y="2763203"/>
            <a:ext cx="541139" cy="541139"/>
          </a:xfrm>
          <a:prstGeom prst="roundRect">
            <a:avLst>
              <a:gd name="adj" fmla="val 168977"/>
            </a:avLst>
          </a:prstGeom>
          <a:solidFill>
            <a:srgbClr val="FFB393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084" y="2898457"/>
            <a:ext cx="216456" cy="2705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865370" y="3484602"/>
            <a:ext cx="3118842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Super-applications &amp; OTAs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4865370" y="3893463"/>
            <a:ext cx="3444121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(ex. Grab, Hopper, Booking.com)</a:t>
            </a:r>
            <a:endParaRPr lang="en-US" sz="1400" dirty="0"/>
          </a:p>
        </p:txBody>
      </p:sp>
      <p:sp>
        <p:nvSpPr>
          <p:cNvPr id="18" name="Text 13"/>
          <p:cNvSpPr/>
          <p:nvPr/>
        </p:nvSpPr>
        <p:spPr>
          <a:xfrm>
            <a:off x="4865370" y="4290298"/>
            <a:ext cx="3444121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Ajout d'une couche d'engagement unique à leurs offres de voyage.</a:t>
            </a:r>
            <a:endParaRPr lang="en-US" sz="1400" dirty="0"/>
          </a:p>
        </p:txBody>
      </p:sp>
      <p:sp>
        <p:nvSpPr>
          <p:cNvPr id="19" name="Shape 14"/>
          <p:cNvSpPr/>
          <p:nvPr/>
        </p:nvSpPr>
        <p:spPr>
          <a:xfrm>
            <a:off x="631269" y="5822275"/>
            <a:ext cx="7881461" cy="1748433"/>
          </a:xfrm>
          <a:prstGeom prst="roundRect">
            <a:avLst>
              <a:gd name="adj" fmla="val 6276"/>
            </a:avLst>
          </a:prstGeom>
          <a:solidFill>
            <a:srgbClr val="5C2438"/>
          </a:solidFill>
          <a:ln/>
        </p:spPr>
      </p:sp>
      <p:sp>
        <p:nvSpPr>
          <p:cNvPr id="20" name="Shape 15"/>
          <p:cNvSpPr/>
          <p:nvPr/>
        </p:nvSpPr>
        <p:spPr>
          <a:xfrm>
            <a:off x="631269" y="5799415"/>
            <a:ext cx="7881461" cy="91440"/>
          </a:xfrm>
          <a:prstGeom prst="roundRect">
            <a:avLst>
              <a:gd name="adj" fmla="val 29591"/>
            </a:avLst>
          </a:prstGeom>
          <a:solidFill>
            <a:srgbClr val="FFB393"/>
          </a:solidFill>
          <a:ln/>
        </p:spPr>
      </p:sp>
      <p:sp>
        <p:nvSpPr>
          <p:cNvPr id="21" name="Shape 16"/>
          <p:cNvSpPr/>
          <p:nvPr/>
        </p:nvSpPr>
        <p:spPr>
          <a:xfrm>
            <a:off x="4301430" y="5551765"/>
            <a:ext cx="541139" cy="541139"/>
          </a:xfrm>
          <a:prstGeom prst="roundRect">
            <a:avLst>
              <a:gd name="adj" fmla="val 168977"/>
            </a:avLst>
          </a:prstGeom>
          <a:solidFill>
            <a:srgbClr val="FFB393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713" y="5687020"/>
            <a:ext cx="216456" cy="27051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834509" y="6273165"/>
            <a:ext cx="2977277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Partenariats stratégiques</a:t>
            </a:r>
            <a:endParaRPr lang="en-US" sz="1850" dirty="0"/>
          </a:p>
        </p:txBody>
      </p:sp>
      <p:sp>
        <p:nvSpPr>
          <p:cNvPr id="24" name="Text 18"/>
          <p:cNvSpPr/>
          <p:nvPr/>
        </p:nvSpPr>
        <p:spPr>
          <a:xfrm>
            <a:off x="834509" y="6682026"/>
            <a:ext cx="7474982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(ex. Expedia, Trip.com, offices de tourisme régionaux)</a:t>
            </a:r>
            <a:endParaRPr lang="en-US" sz="1400" dirty="0"/>
          </a:p>
        </p:txBody>
      </p:sp>
      <p:sp>
        <p:nvSpPr>
          <p:cNvPr id="25" name="Text 19"/>
          <p:cNvSpPr/>
          <p:nvPr/>
        </p:nvSpPr>
        <p:spPr>
          <a:xfrm>
            <a:off x="834509" y="7078861"/>
            <a:ext cx="7474982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Collaboration pour enrichir l'expérience voyageur de bout en bout.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898333"/>
            <a:ext cx="6663452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Merci de votre attention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932986"/>
            <a:ext cx="7905631" cy="984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50"/>
              </a:lnSpc>
              <a:buNone/>
            </a:pPr>
            <a:r>
              <a:rPr lang="en-US" sz="6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BoredOnBoard (BoB)</a:t>
            </a:r>
            <a:endParaRPr lang="en-US" sz="6200" dirty="0"/>
          </a:p>
        </p:txBody>
      </p:sp>
      <p:sp>
        <p:nvSpPr>
          <p:cNvPr id="4" name="Text 2"/>
          <p:cNvSpPr/>
          <p:nvPr/>
        </p:nvSpPr>
        <p:spPr>
          <a:xfrm>
            <a:off x="749260" y="4238982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"De l'ennui à l'embarquement"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9260" y="4822269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Transformer l'ennui en vol en engagement numérique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9260" y="5405557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[Votre Nom], CEO &amp; CTO, Solo Founder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9260" y="5988844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Contact: [votre@email.com]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4341" y="349091"/>
            <a:ext cx="13472160" cy="423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Le divertissement en vol est défaillant ou absent – surtout dans les cabines low-cost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1" y="1105495"/>
            <a:ext cx="6715958" cy="67159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19383" y="1476174"/>
            <a:ext cx="6077618" cy="801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Contenu non personnalisé </a:t>
            </a:r>
            <a:r>
              <a:rPr lang="en-US" sz="2400" b="1" dirty="0" err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ou</a:t>
            </a:r>
            <a:r>
              <a:rPr lang="en-US" sz="2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2400" b="1" dirty="0" err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interactivité</a:t>
            </a:r>
            <a:r>
              <a:rPr lang="en-US" sz="2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absente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019383" y="2020570"/>
            <a:ext cx="6303407" cy="406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Les systèmes IFE existants sont souvent statiques et ne s'adaptent pas aux préférences individuelles.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8019384" y="3003390"/>
            <a:ext cx="5399196" cy="21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Aucun moyen de s'engager ou de se 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connecter sur les vols long-</a:t>
            </a:r>
            <a:r>
              <a:rPr lang="en-US" sz="2400" b="1" dirty="0" err="1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courriers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8019383" y="3460758"/>
            <a:ext cx="6303407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dirty="0">
              <a:solidFill>
                <a:srgbClr val="F4CAB8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Manque de fonctionnalités communautaires ou </a:t>
            </a:r>
            <a:r>
              <a:rPr lang="en-US" dirty="0" err="1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d'outils</a:t>
            </a:r>
            <a:r>
              <a:rPr lang="en-US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</a:p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pour optimizer le temps de vol.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8019383" y="4820205"/>
            <a:ext cx="6303407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Les compagnies aériennes ne peuvent pas se permettre des systèmes IFE modernes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8019383" y="5370274"/>
            <a:ext cx="6303407" cy="406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Les solutions de divertissement embarqué traditionnelles sont coûteuses à installer et à maintenir.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6468666" y="8747998"/>
            <a:ext cx="1692950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des vols low-cost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444341" y="9035653"/>
            <a:ext cx="13741718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= zéro divertissement</a:t>
            </a:r>
            <a:endParaRPr lang="en-US" sz="9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3E93ED4-16AF-4E18-08D9-9AF7D0102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307" y="1578008"/>
            <a:ext cx="565060" cy="5650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9F6A22-59FF-3ED0-15CC-326986810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592" y="3003390"/>
            <a:ext cx="565060" cy="5650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57A4FD-269C-03AC-2B5B-226EF68ED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4307" y="4746613"/>
            <a:ext cx="801076" cy="8010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938" y="596146"/>
            <a:ext cx="7858125" cy="1837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BoB transforme chaque appareil personnel en un compagnon de voyage intelligent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42938" y="2708672"/>
            <a:ext cx="7858125" cy="1417082"/>
          </a:xfrm>
          <a:prstGeom prst="roundRect">
            <a:avLst>
              <a:gd name="adj" fmla="val 1945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65798" y="2731532"/>
            <a:ext cx="734854" cy="1371362"/>
          </a:xfrm>
          <a:prstGeom prst="roundRect">
            <a:avLst>
              <a:gd name="adj" fmla="val 17"/>
            </a:avLst>
          </a:prstGeom>
          <a:solidFill>
            <a:srgbClr val="4D1529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69" y="3244929"/>
            <a:ext cx="275511" cy="3444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84365" y="2915245"/>
            <a:ext cx="249447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Suivi de vol interactif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584365" y="3331488"/>
            <a:ext cx="6893838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Cartographie 3D, données en temps réel (vitesse, altitude, météo, ETA), waypoints.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642938" y="4309467"/>
            <a:ext cx="7858125" cy="1417082"/>
          </a:xfrm>
          <a:prstGeom prst="roundRect">
            <a:avLst>
              <a:gd name="adj" fmla="val 1945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65798" y="4332327"/>
            <a:ext cx="734854" cy="1371362"/>
          </a:xfrm>
          <a:prstGeom prst="roundRect">
            <a:avLst>
              <a:gd name="adj" fmla="val 17"/>
            </a:avLst>
          </a:prstGeom>
          <a:solidFill>
            <a:srgbClr val="4D1529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69" y="4845725"/>
            <a:ext cx="275511" cy="34444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584365" y="4516041"/>
            <a:ext cx="4023241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Jeux, chat, planificateur de voyage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584365" y="4932283"/>
            <a:ext cx="6893838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Suite de mini-jeux, messagerie entre passagers, guide d'escale dynamique, journal de bord.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42938" y="5910263"/>
            <a:ext cx="7858125" cy="1723192"/>
          </a:xfrm>
          <a:prstGeom prst="roundRect">
            <a:avLst>
              <a:gd name="adj" fmla="val 1599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65798" y="5933123"/>
            <a:ext cx="734854" cy="1677472"/>
          </a:xfrm>
          <a:prstGeom prst="roundRect">
            <a:avLst>
              <a:gd name="adj" fmla="val 17"/>
            </a:avLst>
          </a:prstGeom>
          <a:solidFill>
            <a:srgbClr val="4D1529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469" y="6599634"/>
            <a:ext cx="275511" cy="34444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84365" y="6116836"/>
            <a:ext cx="6893838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Priorité hors ligne, faible bande passante, déploiement rapide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1584365" y="6839188"/>
            <a:ext cx="6893838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Application conçue pour fonctionner parfaitement sans connexion constante, avec une architecture légère et modulaire.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717" y="467201"/>
            <a:ext cx="10703362" cy="566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Construit en solo par un CTO utilisant 7 agents IA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594717" y="1479471"/>
            <a:ext cx="6513195" cy="1382197"/>
          </a:xfrm>
          <a:prstGeom prst="roundRect">
            <a:avLst>
              <a:gd name="adj" fmla="val 1844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87479" y="1672233"/>
            <a:ext cx="3237667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MVP entièrement fonctionnel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7479" y="2125266"/>
            <a:ext cx="6127671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Frontend (Ionic/Angular Standalone), Backend (NestJS Proxy), UX (Figma), CI/CD (GitHub Actions) entièrement opérationnels.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594717" y="3031569"/>
            <a:ext cx="6513195" cy="1654016"/>
          </a:xfrm>
          <a:prstGeom prst="roundRect">
            <a:avLst>
              <a:gd name="adj" fmla="val 1541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87479" y="3224332"/>
            <a:ext cx="2464832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Agents IA utilisés pour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7479" y="3677364"/>
            <a:ext cx="6127671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Génération et affinage de l'interface utilisateur, Revue et optimisation du code, Traduction et accessibilité (i18n), Automatisation des tests (unitaires, E2E).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594717" y="4855488"/>
            <a:ext cx="6513195" cy="1654016"/>
          </a:xfrm>
          <a:prstGeom prst="roundRect">
            <a:avLst>
              <a:gd name="adj" fmla="val 1541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87479" y="5048250"/>
            <a:ext cx="2265640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Résultat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87479" y="5501283"/>
            <a:ext cx="6127671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6 mois → prototype full-stack prêt pour la mise à l'échelle. Le projet est passé d'une idée à un produit fonctionnel grâce à une approche d'ingénierie augmentée par l'IA.</a:t>
            </a:r>
            <a:endParaRPr lang="en-US" sz="13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108" y="1479471"/>
            <a:ext cx="6513195" cy="65131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440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293" y="2888337"/>
            <a:ext cx="13373814" cy="119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Un alignement parfait avec les tendances actuelles du marché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93" y="4354354"/>
            <a:ext cx="4457938" cy="7180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7720" y="5251847"/>
            <a:ext cx="4099084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Tendance BYOD (Apportez votre propre appareil) = grand public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07720" y="5957887"/>
            <a:ext cx="4099084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 majorité des voyageurs utilisent leurs propres appareils, rendant obsolètes les IFE intégrés coûteux.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231" y="4354354"/>
            <a:ext cx="4457938" cy="7180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65658" y="5251847"/>
            <a:ext cx="4099084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L'IA générative réduit les coûts de construction, mais la mise à l'échelle nécessite des personnes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5265658" y="6257092"/>
            <a:ext cx="4099084" cy="1148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L'IA générative a accéléré le développement initial, mais une croissance durable nécessite une équipe humaine pour l'exécution et l'expansion.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4169" y="4354354"/>
            <a:ext cx="4457938" cy="7180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23596" y="5251847"/>
            <a:ext cx="4099084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Les compagnies aériennes ont besoin de différentiation post-COVID + de leviers de monétisation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723596" y="6257092"/>
            <a:ext cx="4099084" cy="1148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Les compagnies cherchent de nouvelles façons d'améliorer l'expérience client et de générer des revenus annexes après la pandémie.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747" y="547211"/>
            <a:ext cx="7779306" cy="1949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Un marché vaste et des opportunités d'expansion claires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168747" y="3105864"/>
            <a:ext cx="3651885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30B$+</a:t>
            </a:r>
            <a:endParaRPr lang="en-US" sz="5050" dirty="0"/>
          </a:p>
        </p:txBody>
      </p:sp>
      <p:sp>
        <p:nvSpPr>
          <p:cNvPr id="5" name="Text 2"/>
          <p:cNvSpPr/>
          <p:nvPr/>
        </p:nvSpPr>
        <p:spPr>
          <a:xfrm>
            <a:off x="6694884" y="3992761"/>
            <a:ext cx="259949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TAM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168747" y="4512469"/>
            <a:ext cx="3651885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Technologie de l'aviation et services en vol, en croissance constante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68747" y="5355669"/>
            <a:ext cx="311943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Priorité initiale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6168747" y="5940504"/>
            <a:ext cx="3651885" cy="1247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Compagnies low-cost basées en Europe, pour répondre à un besoin urgent de divertissement abordable et flexible.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0303788" y="2984063"/>
            <a:ext cx="311943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Extensible à:</a:t>
            </a:r>
            <a:endParaRPr lang="en-US" sz="2450" dirty="0"/>
          </a:p>
        </p:txBody>
      </p:sp>
      <p:sp>
        <p:nvSpPr>
          <p:cNvPr id="10" name="Shape 7"/>
          <p:cNvSpPr/>
          <p:nvPr/>
        </p:nvSpPr>
        <p:spPr>
          <a:xfrm>
            <a:off x="10303788" y="3593306"/>
            <a:ext cx="3651885" cy="2027515"/>
          </a:xfrm>
          <a:prstGeom prst="roundRect">
            <a:avLst>
              <a:gd name="adj" fmla="val 1442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21553" y="3811072"/>
            <a:ext cx="259949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Transport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521553" y="4330779"/>
            <a:ext cx="321635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Aéroports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0521553" y="4710946"/>
            <a:ext cx="321635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Opérateurs ferroviaires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0521553" y="5091112"/>
            <a:ext cx="321635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Compagnies de croisière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303788" y="5815727"/>
            <a:ext cx="3651885" cy="1647349"/>
          </a:xfrm>
          <a:prstGeom prst="roundRect">
            <a:avLst>
              <a:gd name="adj" fmla="val 1775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0521553" y="6033492"/>
            <a:ext cx="259949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Tourisme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10521553" y="6553200"/>
            <a:ext cx="321635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Agences de voyage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10521553" y="6933367"/>
            <a:ext cx="321635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Voyagistes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9093" y="532209"/>
            <a:ext cx="7958614" cy="1128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Un produit robuste, basé sur des technologies modernes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079093" y="1915120"/>
            <a:ext cx="795861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MVP terminé.</a:t>
            </a: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Priorité hors ligne. Multiplateforme (Ionic + Firebase).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6079093" y="2440067"/>
            <a:ext cx="308062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Points forts techniques:</a:t>
            </a:r>
            <a:endParaRPr lang="en-US" sz="2100" dirty="0"/>
          </a:p>
        </p:txBody>
      </p:sp>
      <p:sp>
        <p:nvSpPr>
          <p:cNvPr id="6" name="Shape 3"/>
          <p:cNvSpPr/>
          <p:nvPr/>
        </p:nvSpPr>
        <p:spPr>
          <a:xfrm>
            <a:off x="6079093" y="3032760"/>
            <a:ext cx="7958614" cy="1039178"/>
          </a:xfrm>
          <a:prstGeom prst="roundRect">
            <a:avLst>
              <a:gd name="adj" fmla="val 10559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056233" y="3032760"/>
            <a:ext cx="91440" cy="1039178"/>
          </a:xfrm>
          <a:prstGeom prst="roundRect">
            <a:avLst>
              <a:gd name="adj" fmla="val 27784"/>
            </a:avLst>
          </a:prstGeom>
          <a:solidFill>
            <a:srgbClr val="FFB393"/>
          </a:solidFill>
          <a:ln/>
        </p:spPr>
      </p:sp>
      <p:sp>
        <p:nvSpPr>
          <p:cNvPr id="8" name="Text 5"/>
          <p:cNvSpPr/>
          <p:nvPr/>
        </p:nvSpPr>
        <p:spPr>
          <a:xfrm>
            <a:off x="6339840" y="3224927"/>
            <a:ext cx="257710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Architecture modulaire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39840" y="3608784"/>
            <a:ext cx="7505700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Facilite l'ajout de nouvelles fonctionnalités et la maintenance.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079093" y="4241244"/>
            <a:ext cx="7958614" cy="1039178"/>
          </a:xfrm>
          <a:prstGeom prst="roundRect">
            <a:avLst>
              <a:gd name="adj" fmla="val 10559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056233" y="4241244"/>
            <a:ext cx="91440" cy="1039178"/>
          </a:xfrm>
          <a:prstGeom prst="roundRect">
            <a:avLst>
              <a:gd name="adj" fmla="val 27784"/>
            </a:avLst>
          </a:prstGeom>
          <a:solidFill>
            <a:srgbClr val="FFB393"/>
          </a:solidFill>
          <a:ln/>
        </p:spPr>
      </p:sp>
      <p:sp>
        <p:nvSpPr>
          <p:cNvPr id="12" name="Text 9"/>
          <p:cNvSpPr/>
          <p:nvPr/>
        </p:nvSpPr>
        <p:spPr>
          <a:xfrm>
            <a:off x="6339840" y="4433411"/>
            <a:ext cx="4919186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Passerelle API pour les données en temps réel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339840" y="4817269"/>
            <a:ext cx="7505700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Proxy NestJS/Express pour agréger et normaliser les données de vol (FR24, AWVX).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6079093" y="5449729"/>
            <a:ext cx="7958614" cy="1039178"/>
          </a:xfrm>
          <a:prstGeom prst="roundRect">
            <a:avLst>
              <a:gd name="adj" fmla="val 10559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056233" y="5449729"/>
            <a:ext cx="91440" cy="1039178"/>
          </a:xfrm>
          <a:prstGeom prst="roundRect">
            <a:avLst>
              <a:gd name="adj" fmla="val 27784"/>
            </a:avLst>
          </a:prstGeom>
          <a:solidFill>
            <a:srgbClr val="FFB393"/>
          </a:solidFill>
          <a:ln/>
        </p:spPr>
      </p:sp>
      <p:sp>
        <p:nvSpPr>
          <p:cNvPr id="16" name="Text 13"/>
          <p:cNvSpPr/>
          <p:nvPr/>
        </p:nvSpPr>
        <p:spPr>
          <a:xfrm>
            <a:off x="6339840" y="5641896"/>
            <a:ext cx="512349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Sentry, Prometheus, CI/CD avec GitHub Actions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339840" y="6025753"/>
            <a:ext cx="7505700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Robustesse, surveillance des erreurs, performance et déploiement continu.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6079093" y="6658213"/>
            <a:ext cx="7958614" cy="1039178"/>
          </a:xfrm>
          <a:prstGeom prst="roundRect">
            <a:avLst>
              <a:gd name="adj" fmla="val 10559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6056233" y="6658213"/>
            <a:ext cx="91440" cy="1039178"/>
          </a:xfrm>
          <a:prstGeom prst="roundRect">
            <a:avLst>
              <a:gd name="adj" fmla="val 27784"/>
            </a:avLst>
          </a:prstGeom>
          <a:solidFill>
            <a:srgbClr val="FFB393"/>
          </a:solidFill>
          <a:ln/>
        </p:spPr>
      </p:sp>
      <p:sp>
        <p:nvSpPr>
          <p:cNvPr id="20" name="Text 17"/>
          <p:cNvSpPr/>
          <p:nvPr/>
        </p:nvSpPr>
        <p:spPr>
          <a:xfrm>
            <a:off x="6339840" y="6850380"/>
            <a:ext cx="4048006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Authentification Firebase &amp; Firestore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6339840" y="7234238"/>
            <a:ext cx="7505700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Authentification sécurisée et base de données NoSQL en temps réel.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4699" y="535067"/>
            <a:ext cx="7787402" cy="1292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Preuves concrètes de l'adoption et de l'intérêt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164699" y="2432566"/>
            <a:ext cx="3657362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400+</a:t>
            </a:r>
            <a:endParaRPr lang="en-US" sz="5000" dirty="0"/>
          </a:p>
        </p:txBody>
      </p:sp>
      <p:sp>
        <p:nvSpPr>
          <p:cNvPr id="5" name="Text 2"/>
          <p:cNvSpPr/>
          <p:nvPr/>
        </p:nvSpPr>
        <p:spPr>
          <a:xfrm>
            <a:off x="6701314" y="3314105"/>
            <a:ext cx="258413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Utilisateurs bêta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164699" y="3830717"/>
            <a:ext cx="3657362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Issus des tests pilotes avec des retours positifs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64699" y="5032058"/>
            <a:ext cx="3657362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82%</a:t>
            </a:r>
            <a:endParaRPr lang="en-US" sz="5000" dirty="0"/>
          </a:p>
        </p:txBody>
      </p:sp>
      <p:sp>
        <p:nvSpPr>
          <p:cNvPr id="8" name="Text 5"/>
          <p:cNvSpPr/>
          <p:nvPr/>
        </p:nvSpPr>
        <p:spPr>
          <a:xfrm>
            <a:off x="6164699" y="5913596"/>
            <a:ext cx="365736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Qualité de vol perçue améliorée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164699" y="6753106"/>
            <a:ext cx="365736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Après avoir utilisé BoB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0302359" y="2335768"/>
            <a:ext cx="3657362" cy="2169914"/>
          </a:xfrm>
          <a:prstGeom prst="roundRect">
            <a:avLst>
              <a:gd name="adj" fmla="val 1340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10496074" y="2529483"/>
            <a:ext cx="3269933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 partenariats avec des compagnies aériennes en discussion (sous NDA)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496074" y="3691890"/>
            <a:ext cx="3269933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Discussions avancées avec des acteurs majeurs.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10302359" y="4699397"/>
            <a:ext cx="3657362" cy="2777133"/>
          </a:xfrm>
          <a:prstGeom prst="roundRect">
            <a:avLst>
              <a:gd name="adj" fmla="val 1047"/>
            </a:avLst>
          </a:prstGeom>
          <a:solidFill>
            <a:srgbClr val="4D1529"/>
          </a:solidFill>
          <a:ln/>
        </p:spPr>
      </p:sp>
      <p:sp>
        <p:nvSpPr>
          <p:cNvPr id="14" name="Text 11"/>
          <p:cNvSpPr/>
          <p:nvPr/>
        </p:nvSpPr>
        <p:spPr>
          <a:xfrm>
            <a:off x="10496074" y="4893112"/>
            <a:ext cx="3269933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Communauté en croissance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496074" y="5732621"/>
            <a:ext cx="3269933" cy="1550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Pré-lancement réussi avec une liste d'attente active, une présence sur Discord et un engagement des premiers utilisateurs.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824" y="740093"/>
            <a:ext cx="7687151" cy="1387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 la preuve de concept à l'expansion mondiale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448901" y="2439829"/>
            <a:ext cx="22860" cy="5049560"/>
          </a:xfrm>
          <a:prstGeom prst="roundRect">
            <a:avLst>
              <a:gd name="adj" fmla="val 136568"/>
            </a:avLst>
          </a:prstGeom>
          <a:solidFill>
            <a:srgbClr val="662E42"/>
          </a:solidFill>
          <a:ln/>
        </p:spPr>
      </p:sp>
      <p:sp>
        <p:nvSpPr>
          <p:cNvPr id="5" name="Shape 2"/>
          <p:cNvSpPr/>
          <p:nvPr/>
        </p:nvSpPr>
        <p:spPr>
          <a:xfrm>
            <a:off x="6660178" y="2662476"/>
            <a:ext cx="624364" cy="22860"/>
          </a:xfrm>
          <a:prstGeom prst="roundRect">
            <a:avLst>
              <a:gd name="adj" fmla="val 136568"/>
            </a:avLst>
          </a:prstGeom>
          <a:solidFill>
            <a:srgbClr val="662E42"/>
          </a:solidFill>
          <a:ln/>
        </p:spPr>
      </p:sp>
      <p:sp>
        <p:nvSpPr>
          <p:cNvPr id="6" name="Shape 3"/>
          <p:cNvSpPr/>
          <p:nvPr/>
        </p:nvSpPr>
        <p:spPr>
          <a:xfrm>
            <a:off x="6214765" y="2439829"/>
            <a:ext cx="468273" cy="468273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7" name="Text 4"/>
          <p:cNvSpPr/>
          <p:nvPr/>
        </p:nvSpPr>
        <p:spPr>
          <a:xfrm>
            <a:off x="6282392" y="2465784"/>
            <a:ext cx="332899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489508" y="2511266"/>
            <a:ext cx="2774990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Année 1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489508" y="2982873"/>
            <a:ext cx="6412468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Sécuriser 2 à 3 partenaires aériens pilotes: Offres freemium ou marque blanche pour prouver la valeur.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89508" y="3721418"/>
            <a:ext cx="6412468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Développer la notoriété B2C: Via le marketing d'influence, les réseaux sociaux et les relations publiques.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489508" y="4459962"/>
            <a:ext cx="6412468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Lancer des campagnes numériques ciblées en Europe.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660178" y="5431750"/>
            <a:ext cx="624364" cy="22860"/>
          </a:xfrm>
          <a:prstGeom prst="roundRect">
            <a:avLst>
              <a:gd name="adj" fmla="val 136568"/>
            </a:avLst>
          </a:prstGeom>
          <a:solidFill>
            <a:srgbClr val="662E42"/>
          </a:solidFill>
          <a:ln/>
        </p:spPr>
      </p:sp>
      <p:sp>
        <p:nvSpPr>
          <p:cNvPr id="13" name="Shape 10"/>
          <p:cNvSpPr/>
          <p:nvPr/>
        </p:nvSpPr>
        <p:spPr>
          <a:xfrm>
            <a:off x="6214765" y="5209103"/>
            <a:ext cx="468273" cy="468273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4" name="Text 11"/>
          <p:cNvSpPr/>
          <p:nvPr/>
        </p:nvSpPr>
        <p:spPr>
          <a:xfrm>
            <a:off x="6282392" y="5235059"/>
            <a:ext cx="332899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7489508" y="5280541"/>
            <a:ext cx="2774990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Année 2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7489508" y="5752147"/>
            <a:ext cx="6412468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Licence aux transporteurs régionaux: Expansion de la base de compagnies aériennes partenaires.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489508" y="6490692"/>
            <a:ext cx="6412468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Développer l'écosystème de partenaires de destination locaux: Intégration avec les restaurants, les services de mobilité, les activités, etc.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1036</Words>
  <Application>Microsoft Office PowerPoint</Application>
  <PresentationFormat>Custom</PresentationFormat>
  <Paragraphs>150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Brygada 1918 Bold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Dario Mangano</dc:creator>
  <cp:lastModifiedBy>Dario Mangano</cp:lastModifiedBy>
  <cp:revision>2</cp:revision>
  <dcterms:created xsi:type="dcterms:W3CDTF">2025-07-28T16:28:17Z</dcterms:created>
  <dcterms:modified xsi:type="dcterms:W3CDTF">2025-07-30T14:35:58Z</dcterms:modified>
</cp:coreProperties>
</file>